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74" r:id="rId2"/>
    <p:sldId id="285" r:id="rId3"/>
    <p:sldId id="283" r:id="rId4"/>
    <p:sldId id="275" r:id="rId5"/>
    <p:sldId id="257" r:id="rId6"/>
    <p:sldId id="262" r:id="rId7"/>
    <p:sldId id="258" r:id="rId8"/>
    <p:sldId id="261" r:id="rId9"/>
    <p:sldId id="259" r:id="rId10"/>
    <p:sldId id="263" r:id="rId11"/>
    <p:sldId id="260" r:id="rId12"/>
    <p:sldId id="265" r:id="rId13"/>
    <p:sldId id="264" r:id="rId14"/>
    <p:sldId id="266" r:id="rId15"/>
    <p:sldId id="267" r:id="rId16"/>
    <p:sldId id="268" r:id="rId17"/>
    <p:sldId id="270" r:id="rId18"/>
    <p:sldId id="281" r:id="rId19"/>
    <p:sldId id="271" r:id="rId20"/>
    <p:sldId id="273" r:id="rId21"/>
    <p:sldId id="282" r:id="rId22"/>
    <p:sldId id="278" r:id="rId23"/>
    <p:sldId id="276" r:id="rId24"/>
    <p:sldId id="280" r:id="rId25"/>
    <p:sldId id="277" r:id="rId26"/>
    <p:sldId id="279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4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3000 test data set</a:t>
            </a:r>
            <a:endParaRPr lang="en-US" sz="2800" dirty="0"/>
          </a:p>
        </c:rich>
      </c:tx>
      <c:layout>
        <c:manualLayout>
          <c:xMode val="edge"/>
          <c:yMode val="edge"/>
          <c:x val="0.26590944063385019"/>
          <c:y val="7.19891936851305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931815944881889"/>
          <c:y val="0.10014843133929434"/>
          <c:w val="0.49761368110236232"/>
          <c:h val="0.746420475736929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EF-4E76-A58D-1BD577ED7AC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EF-4E76-A58D-1BD577ED7AC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6EF-4E76-A58D-1BD577ED7ACD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6EF-4E76-A58D-1BD577ED7ACD}"/>
              </c:ext>
            </c:extLst>
          </c:dPt>
          <c:cat>
            <c:strRef>
              <c:f>Sheet1!$A$2:$A$5</c:f>
              <c:strCache>
                <c:ptCount val="3"/>
                <c:pt idx="0">
                  <c:v>Correct</c:v>
                </c:pt>
                <c:pt idx="1">
                  <c:v>False N</c:v>
                </c:pt>
                <c:pt idx="2">
                  <c:v>False P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2939</c:v>
                </c:pt>
                <c:pt idx="1">
                  <c:v>33</c:v>
                </c:pt>
                <c:pt idx="2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6EF-4E76-A58D-1BD577ED7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4158004158004168E-2"/>
          <c:y val="0.81561621332684364"/>
          <c:w val="0.9"/>
          <c:h val="9.55971144614953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3000 test data set</a:t>
            </a:r>
            <a:endParaRPr lang="en-US" sz="2800" dirty="0"/>
          </a:p>
        </c:rich>
      </c:tx>
      <c:layout>
        <c:manualLayout>
          <c:xMode val="edge"/>
          <c:yMode val="edge"/>
          <c:x val="0.26590944063385019"/>
          <c:y val="7.19891936851305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931815944881889"/>
          <c:y val="0.10014843133929434"/>
          <c:w val="0.49761368110236232"/>
          <c:h val="0.746420475736929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75F-4871-AF89-B6055A376CA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5F-4871-AF89-B6055A376CA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75F-4871-AF89-B6055A376CA3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5F-4871-AF89-B6055A376CA3}"/>
              </c:ext>
            </c:extLst>
          </c:dPt>
          <c:cat>
            <c:strRef>
              <c:f>Sheet1!$A$2:$A$5</c:f>
              <c:strCache>
                <c:ptCount val="3"/>
                <c:pt idx="0">
                  <c:v>&gt;90%</c:v>
                </c:pt>
                <c:pt idx="1">
                  <c:v>50%-90%</c:v>
                </c:pt>
                <c:pt idx="2">
                  <c:v>&lt;50%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2062</c:v>
                </c:pt>
                <c:pt idx="1">
                  <c:v>227</c:v>
                </c:pt>
                <c:pt idx="2">
                  <c:v>711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31-458F-B52A-D52957469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4158004158004168E-2"/>
          <c:y val="0.81561621332684364"/>
          <c:w val="0.80413999705338302"/>
          <c:h val="9.55971144614953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D3608-4C2C-498A-AA67-18100BA934F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041E08-DFB1-4E1B-B30D-656D74F3A4C0}">
      <dgm:prSet phldrT="[Text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randomly select </a:t>
          </a:r>
          <a:r>
            <a: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10, 000 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images and label them</a:t>
          </a:r>
          <a:endParaRPr lang="en-US" sz="2400" dirty="0"/>
        </a:p>
      </dgm:t>
    </dgm:pt>
    <dgm:pt modelId="{F9BC0396-148D-4CAF-A5D0-FF60FEEC90C5}" type="parTrans" cxnId="{E7834D1F-591F-4F26-9F2C-C0584A4F92D7}">
      <dgm:prSet/>
      <dgm:spPr/>
      <dgm:t>
        <a:bodyPr/>
        <a:lstStyle/>
        <a:p>
          <a:endParaRPr lang="en-US" sz="1050"/>
        </a:p>
      </dgm:t>
    </dgm:pt>
    <dgm:pt modelId="{EE4BD31F-69CB-49D6-BACB-D0366B6B3317}" type="sibTrans" cxnId="{E7834D1F-591F-4F26-9F2C-C0584A4F92D7}">
      <dgm:prSet/>
      <dgm:spPr/>
      <dgm:t>
        <a:bodyPr/>
        <a:lstStyle/>
        <a:p>
          <a:endParaRPr lang="en-US" sz="1050"/>
        </a:p>
      </dgm:t>
    </dgm:pt>
    <dgm:pt modelId="{3440E443-4EE1-442A-B258-2398B3EBFF1B}">
      <dgm:prSet phldrT="[Text]" custT="1"/>
      <dgm:spPr/>
      <dgm:t>
        <a:bodyPr/>
        <a:lstStyle/>
        <a:p>
          <a:r>
            <a: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7, 000 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images for training</a:t>
          </a:r>
          <a:endParaRPr lang="en-US" sz="2400" dirty="0"/>
        </a:p>
      </dgm:t>
    </dgm:pt>
    <dgm:pt modelId="{36FF9BA7-C44C-4189-9D09-842261F04006}" type="parTrans" cxnId="{18D13C71-8833-4AF0-8B8A-1EBD06D851AA}">
      <dgm:prSet/>
      <dgm:spPr/>
      <dgm:t>
        <a:bodyPr/>
        <a:lstStyle/>
        <a:p>
          <a:endParaRPr lang="en-US" sz="1050"/>
        </a:p>
      </dgm:t>
    </dgm:pt>
    <dgm:pt modelId="{B867D366-C34B-42D0-8184-297D125CB161}" type="sibTrans" cxnId="{18D13C71-8833-4AF0-8B8A-1EBD06D851AA}">
      <dgm:prSet/>
      <dgm:spPr/>
      <dgm:t>
        <a:bodyPr/>
        <a:lstStyle/>
        <a:p>
          <a:endParaRPr lang="en-US" sz="1050"/>
        </a:p>
      </dgm:t>
    </dgm:pt>
    <dgm:pt modelId="{7BCFD1AA-3E5A-4B23-ADCD-3AC4615B8EF7}">
      <dgm:prSet phldrT="[Text]" custT="1"/>
      <dgm:spPr/>
      <dgm:t>
        <a:bodyPr/>
        <a:lstStyle/>
        <a:p>
          <a:r>
            <a: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3, 000 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images for validation</a:t>
          </a:r>
          <a:endParaRPr lang="en-US" sz="2400" dirty="0"/>
        </a:p>
      </dgm:t>
    </dgm:pt>
    <dgm:pt modelId="{D0C655CD-0915-4160-8416-C720A188A80D}" type="parTrans" cxnId="{03E16094-D195-4A8D-AE58-511963EB5DBA}">
      <dgm:prSet/>
      <dgm:spPr/>
      <dgm:t>
        <a:bodyPr/>
        <a:lstStyle/>
        <a:p>
          <a:endParaRPr lang="en-US" sz="1050"/>
        </a:p>
      </dgm:t>
    </dgm:pt>
    <dgm:pt modelId="{1359559D-B6A7-4F7C-9484-C34D1FE20D65}" type="sibTrans" cxnId="{03E16094-D195-4A8D-AE58-511963EB5DBA}">
      <dgm:prSet/>
      <dgm:spPr/>
      <dgm:t>
        <a:bodyPr/>
        <a:lstStyle/>
        <a:p>
          <a:endParaRPr lang="en-US" sz="1050"/>
        </a:p>
      </dgm:t>
    </dgm:pt>
    <dgm:pt modelId="{79D2ABA3-2394-40A1-BA18-07DBB8147342}" type="pres">
      <dgm:prSet presAssocID="{C84D3608-4C2C-498A-AA67-18100BA934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A7EBB6-2AF7-4503-91C3-2455B9C6CB41}" type="pres">
      <dgm:prSet presAssocID="{4E041E08-DFB1-4E1B-B30D-656D74F3A4C0}" presName="hierRoot1" presStyleCnt="0">
        <dgm:presLayoutVars>
          <dgm:hierBranch val="init"/>
        </dgm:presLayoutVars>
      </dgm:prSet>
      <dgm:spPr/>
    </dgm:pt>
    <dgm:pt modelId="{3D52E16D-A962-4371-A9FB-0222C2760EB0}" type="pres">
      <dgm:prSet presAssocID="{4E041E08-DFB1-4E1B-B30D-656D74F3A4C0}" presName="rootComposite1" presStyleCnt="0"/>
      <dgm:spPr/>
    </dgm:pt>
    <dgm:pt modelId="{A97649D9-576E-4761-9474-50A2AB3CACA1}" type="pres">
      <dgm:prSet presAssocID="{4E041E08-DFB1-4E1B-B30D-656D74F3A4C0}" presName="rootText1" presStyleLbl="node0" presStyleIdx="0" presStyleCnt="1" custScaleY="617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641578-7C70-4E2E-8BC0-A1E563C9C314}" type="pres">
      <dgm:prSet presAssocID="{4E041E08-DFB1-4E1B-B30D-656D74F3A4C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F27AA00-1830-4E9C-8142-3F5C0A27DB53}" type="pres">
      <dgm:prSet presAssocID="{4E041E08-DFB1-4E1B-B30D-656D74F3A4C0}" presName="hierChild2" presStyleCnt="0"/>
      <dgm:spPr/>
    </dgm:pt>
    <dgm:pt modelId="{601B768C-0684-4350-B7F6-1C49AF1A4C34}" type="pres">
      <dgm:prSet presAssocID="{36FF9BA7-C44C-4189-9D09-842261F0400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0491B866-6F41-4610-925F-44F242CF4B45}" type="pres">
      <dgm:prSet presAssocID="{3440E443-4EE1-442A-B258-2398B3EBFF1B}" presName="hierRoot2" presStyleCnt="0">
        <dgm:presLayoutVars>
          <dgm:hierBranch val="init"/>
        </dgm:presLayoutVars>
      </dgm:prSet>
      <dgm:spPr/>
    </dgm:pt>
    <dgm:pt modelId="{98BF3D73-5362-461D-9426-28B2C27111E3}" type="pres">
      <dgm:prSet presAssocID="{3440E443-4EE1-442A-B258-2398B3EBFF1B}" presName="rootComposite" presStyleCnt="0"/>
      <dgm:spPr/>
    </dgm:pt>
    <dgm:pt modelId="{5C4E60BB-A842-43F9-BB11-3E7223C6DB09}" type="pres">
      <dgm:prSet presAssocID="{3440E443-4EE1-442A-B258-2398B3EBFF1B}" presName="rootText" presStyleLbl="node2" presStyleIdx="0" presStyleCnt="2" custScaleY="436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96369C-79A3-412C-B607-4FB7B7E76F06}" type="pres">
      <dgm:prSet presAssocID="{3440E443-4EE1-442A-B258-2398B3EBFF1B}" presName="rootConnector" presStyleLbl="node2" presStyleIdx="0" presStyleCnt="2"/>
      <dgm:spPr/>
      <dgm:t>
        <a:bodyPr/>
        <a:lstStyle/>
        <a:p>
          <a:endParaRPr lang="en-US"/>
        </a:p>
      </dgm:t>
    </dgm:pt>
    <dgm:pt modelId="{568696B5-91B8-4E94-8103-810360CAB909}" type="pres">
      <dgm:prSet presAssocID="{3440E443-4EE1-442A-B258-2398B3EBFF1B}" presName="hierChild4" presStyleCnt="0"/>
      <dgm:spPr/>
    </dgm:pt>
    <dgm:pt modelId="{9F9CEB10-1F3A-41E8-BC4D-0AC6248997F1}" type="pres">
      <dgm:prSet presAssocID="{3440E443-4EE1-442A-B258-2398B3EBFF1B}" presName="hierChild5" presStyleCnt="0"/>
      <dgm:spPr/>
    </dgm:pt>
    <dgm:pt modelId="{AB624427-DA97-4222-9F33-70F3BFA77AAC}" type="pres">
      <dgm:prSet presAssocID="{D0C655CD-0915-4160-8416-C720A188A80D}" presName="Name37" presStyleLbl="parChTrans1D2" presStyleIdx="1" presStyleCnt="2"/>
      <dgm:spPr/>
      <dgm:t>
        <a:bodyPr/>
        <a:lstStyle/>
        <a:p>
          <a:endParaRPr lang="en-US"/>
        </a:p>
      </dgm:t>
    </dgm:pt>
    <dgm:pt modelId="{9DD9F901-F02E-4FAB-99A5-022227B96D3A}" type="pres">
      <dgm:prSet presAssocID="{7BCFD1AA-3E5A-4B23-ADCD-3AC4615B8EF7}" presName="hierRoot2" presStyleCnt="0">
        <dgm:presLayoutVars>
          <dgm:hierBranch val="init"/>
        </dgm:presLayoutVars>
      </dgm:prSet>
      <dgm:spPr/>
    </dgm:pt>
    <dgm:pt modelId="{69E22EF1-B1B5-480D-804F-0A1FBF49B880}" type="pres">
      <dgm:prSet presAssocID="{7BCFD1AA-3E5A-4B23-ADCD-3AC4615B8EF7}" presName="rootComposite" presStyleCnt="0"/>
      <dgm:spPr/>
    </dgm:pt>
    <dgm:pt modelId="{5718ECD4-8812-4299-B454-5327D01AE04B}" type="pres">
      <dgm:prSet presAssocID="{7BCFD1AA-3E5A-4B23-ADCD-3AC4615B8EF7}" presName="rootText" presStyleLbl="node2" presStyleIdx="1" presStyleCnt="2" custScaleY="443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6D3707-443E-4E49-BD62-749DF98F3C5B}" type="pres">
      <dgm:prSet presAssocID="{7BCFD1AA-3E5A-4B23-ADCD-3AC4615B8EF7}" presName="rootConnector" presStyleLbl="node2" presStyleIdx="1" presStyleCnt="2"/>
      <dgm:spPr/>
      <dgm:t>
        <a:bodyPr/>
        <a:lstStyle/>
        <a:p>
          <a:endParaRPr lang="en-US"/>
        </a:p>
      </dgm:t>
    </dgm:pt>
    <dgm:pt modelId="{377F1EA9-F5EC-44EC-BA36-A119DCCE8F29}" type="pres">
      <dgm:prSet presAssocID="{7BCFD1AA-3E5A-4B23-ADCD-3AC4615B8EF7}" presName="hierChild4" presStyleCnt="0"/>
      <dgm:spPr/>
    </dgm:pt>
    <dgm:pt modelId="{029EBD58-92F6-4D0A-BD20-107CFE95FE92}" type="pres">
      <dgm:prSet presAssocID="{7BCFD1AA-3E5A-4B23-ADCD-3AC4615B8EF7}" presName="hierChild5" presStyleCnt="0"/>
      <dgm:spPr/>
    </dgm:pt>
    <dgm:pt modelId="{B8CFA4B7-0D87-4133-A73C-24D8077000A6}" type="pres">
      <dgm:prSet presAssocID="{4E041E08-DFB1-4E1B-B30D-656D74F3A4C0}" presName="hierChild3" presStyleCnt="0"/>
      <dgm:spPr/>
    </dgm:pt>
  </dgm:ptLst>
  <dgm:cxnLst>
    <dgm:cxn modelId="{0A84F5AF-EBFD-4C46-A1B7-2212A0D934AE}" type="presOf" srcId="{3440E443-4EE1-442A-B258-2398B3EBFF1B}" destId="{C996369C-79A3-412C-B607-4FB7B7E76F06}" srcOrd="1" destOrd="0" presId="urn:microsoft.com/office/officeart/2005/8/layout/orgChart1"/>
    <dgm:cxn modelId="{A6EE8559-2420-47BF-9F25-FA0DBE697A2B}" type="presOf" srcId="{C84D3608-4C2C-498A-AA67-18100BA934F7}" destId="{79D2ABA3-2394-40A1-BA18-07DBB8147342}" srcOrd="0" destOrd="0" presId="urn:microsoft.com/office/officeart/2005/8/layout/orgChart1"/>
    <dgm:cxn modelId="{E7834D1F-591F-4F26-9F2C-C0584A4F92D7}" srcId="{C84D3608-4C2C-498A-AA67-18100BA934F7}" destId="{4E041E08-DFB1-4E1B-B30D-656D74F3A4C0}" srcOrd="0" destOrd="0" parTransId="{F9BC0396-148D-4CAF-A5D0-FF60FEEC90C5}" sibTransId="{EE4BD31F-69CB-49D6-BACB-D0366B6B3317}"/>
    <dgm:cxn modelId="{03E16094-D195-4A8D-AE58-511963EB5DBA}" srcId="{4E041E08-DFB1-4E1B-B30D-656D74F3A4C0}" destId="{7BCFD1AA-3E5A-4B23-ADCD-3AC4615B8EF7}" srcOrd="1" destOrd="0" parTransId="{D0C655CD-0915-4160-8416-C720A188A80D}" sibTransId="{1359559D-B6A7-4F7C-9484-C34D1FE20D65}"/>
    <dgm:cxn modelId="{C4375A61-1AF0-4633-8A5E-B4AB56E2E1F4}" type="presOf" srcId="{4E041E08-DFB1-4E1B-B30D-656D74F3A4C0}" destId="{A97649D9-576E-4761-9474-50A2AB3CACA1}" srcOrd="0" destOrd="0" presId="urn:microsoft.com/office/officeart/2005/8/layout/orgChart1"/>
    <dgm:cxn modelId="{08E28DA4-FCE3-42FB-9B02-306F7B44E51F}" type="presOf" srcId="{3440E443-4EE1-442A-B258-2398B3EBFF1B}" destId="{5C4E60BB-A842-43F9-BB11-3E7223C6DB09}" srcOrd="0" destOrd="0" presId="urn:microsoft.com/office/officeart/2005/8/layout/orgChart1"/>
    <dgm:cxn modelId="{13E08F5C-025B-4ECF-B308-93511B0FA9C5}" type="presOf" srcId="{36FF9BA7-C44C-4189-9D09-842261F04006}" destId="{601B768C-0684-4350-B7F6-1C49AF1A4C34}" srcOrd="0" destOrd="0" presId="urn:microsoft.com/office/officeart/2005/8/layout/orgChart1"/>
    <dgm:cxn modelId="{665C5532-6ECE-4D48-8274-3570831CDE3D}" type="presOf" srcId="{7BCFD1AA-3E5A-4B23-ADCD-3AC4615B8EF7}" destId="{3B6D3707-443E-4E49-BD62-749DF98F3C5B}" srcOrd="1" destOrd="0" presId="urn:microsoft.com/office/officeart/2005/8/layout/orgChart1"/>
    <dgm:cxn modelId="{18D13C71-8833-4AF0-8B8A-1EBD06D851AA}" srcId="{4E041E08-DFB1-4E1B-B30D-656D74F3A4C0}" destId="{3440E443-4EE1-442A-B258-2398B3EBFF1B}" srcOrd="0" destOrd="0" parTransId="{36FF9BA7-C44C-4189-9D09-842261F04006}" sibTransId="{B867D366-C34B-42D0-8184-297D125CB161}"/>
    <dgm:cxn modelId="{8D0E949D-7A9C-4065-A14E-97E7E0C3DC0F}" type="presOf" srcId="{D0C655CD-0915-4160-8416-C720A188A80D}" destId="{AB624427-DA97-4222-9F33-70F3BFA77AAC}" srcOrd="0" destOrd="0" presId="urn:microsoft.com/office/officeart/2005/8/layout/orgChart1"/>
    <dgm:cxn modelId="{2E564169-BF21-4776-882C-59703BA34FBB}" type="presOf" srcId="{7BCFD1AA-3E5A-4B23-ADCD-3AC4615B8EF7}" destId="{5718ECD4-8812-4299-B454-5327D01AE04B}" srcOrd="0" destOrd="0" presId="urn:microsoft.com/office/officeart/2005/8/layout/orgChart1"/>
    <dgm:cxn modelId="{DF614776-C5D1-4F6E-B505-43B053F32B5D}" type="presOf" srcId="{4E041E08-DFB1-4E1B-B30D-656D74F3A4C0}" destId="{E8641578-7C70-4E2E-8BC0-A1E563C9C314}" srcOrd="1" destOrd="0" presId="urn:microsoft.com/office/officeart/2005/8/layout/orgChart1"/>
    <dgm:cxn modelId="{858E5B26-2D0F-440D-A513-6AD0BCECD66A}" type="presParOf" srcId="{79D2ABA3-2394-40A1-BA18-07DBB8147342}" destId="{D2A7EBB6-2AF7-4503-91C3-2455B9C6CB41}" srcOrd="0" destOrd="0" presId="urn:microsoft.com/office/officeart/2005/8/layout/orgChart1"/>
    <dgm:cxn modelId="{D9C634FA-DAC4-412A-8F14-34A499D5604B}" type="presParOf" srcId="{D2A7EBB6-2AF7-4503-91C3-2455B9C6CB41}" destId="{3D52E16D-A962-4371-A9FB-0222C2760EB0}" srcOrd="0" destOrd="0" presId="urn:microsoft.com/office/officeart/2005/8/layout/orgChart1"/>
    <dgm:cxn modelId="{4CAB7E2D-59EB-41D8-973D-4970412188DC}" type="presParOf" srcId="{3D52E16D-A962-4371-A9FB-0222C2760EB0}" destId="{A97649D9-576E-4761-9474-50A2AB3CACA1}" srcOrd="0" destOrd="0" presId="urn:microsoft.com/office/officeart/2005/8/layout/orgChart1"/>
    <dgm:cxn modelId="{1FD72B8E-5E22-4C07-88FB-8E82DF02240C}" type="presParOf" srcId="{3D52E16D-A962-4371-A9FB-0222C2760EB0}" destId="{E8641578-7C70-4E2E-8BC0-A1E563C9C314}" srcOrd="1" destOrd="0" presId="urn:microsoft.com/office/officeart/2005/8/layout/orgChart1"/>
    <dgm:cxn modelId="{608DC603-4546-4170-866D-85C57EE4FA46}" type="presParOf" srcId="{D2A7EBB6-2AF7-4503-91C3-2455B9C6CB41}" destId="{AF27AA00-1830-4E9C-8142-3F5C0A27DB53}" srcOrd="1" destOrd="0" presId="urn:microsoft.com/office/officeart/2005/8/layout/orgChart1"/>
    <dgm:cxn modelId="{58B4EE23-90F9-45D4-BFCC-51DB06D168EA}" type="presParOf" srcId="{AF27AA00-1830-4E9C-8142-3F5C0A27DB53}" destId="{601B768C-0684-4350-B7F6-1C49AF1A4C34}" srcOrd="0" destOrd="0" presId="urn:microsoft.com/office/officeart/2005/8/layout/orgChart1"/>
    <dgm:cxn modelId="{8749B457-72B1-4C5B-881D-62E5F6BBAD2D}" type="presParOf" srcId="{AF27AA00-1830-4E9C-8142-3F5C0A27DB53}" destId="{0491B866-6F41-4610-925F-44F242CF4B45}" srcOrd="1" destOrd="0" presId="urn:microsoft.com/office/officeart/2005/8/layout/orgChart1"/>
    <dgm:cxn modelId="{891CD6B4-5631-40D6-B69A-1CC04C98100C}" type="presParOf" srcId="{0491B866-6F41-4610-925F-44F242CF4B45}" destId="{98BF3D73-5362-461D-9426-28B2C27111E3}" srcOrd="0" destOrd="0" presId="urn:microsoft.com/office/officeart/2005/8/layout/orgChart1"/>
    <dgm:cxn modelId="{F851F1BE-7C35-4796-B885-C878FD97EAB0}" type="presParOf" srcId="{98BF3D73-5362-461D-9426-28B2C27111E3}" destId="{5C4E60BB-A842-43F9-BB11-3E7223C6DB09}" srcOrd="0" destOrd="0" presId="urn:microsoft.com/office/officeart/2005/8/layout/orgChart1"/>
    <dgm:cxn modelId="{08C4528D-195B-44AD-ACC1-2C2B3E52EDDA}" type="presParOf" srcId="{98BF3D73-5362-461D-9426-28B2C27111E3}" destId="{C996369C-79A3-412C-B607-4FB7B7E76F06}" srcOrd="1" destOrd="0" presId="urn:microsoft.com/office/officeart/2005/8/layout/orgChart1"/>
    <dgm:cxn modelId="{02D90B5C-A229-4EF0-8DE6-9842E183AECC}" type="presParOf" srcId="{0491B866-6F41-4610-925F-44F242CF4B45}" destId="{568696B5-91B8-4E94-8103-810360CAB909}" srcOrd="1" destOrd="0" presId="urn:microsoft.com/office/officeart/2005/8/layout/orgChart1"/>
    <dgm:cxn modelId="{6C0966F3-F370-4F33-8A8A-B37353DE9CE8}" type="presParOf" srcId="{0491B866-6F41-4610-925F-44F242CF4B45}" destId="{9F9CEB10-1F3A-41E8-BC4D-0AC6248997F1}" srcOrd="2" destOrd="0" presId="urn:microsoft.com/office/officeart/2005/8/layout/orgChart1"/>
    <dgm:cxn modelId="{EEC4ED11-E768-4E92-AE60-F9C702DFDF68}" type="presParOf" srcId="{AF27AA00-1830-4E9C-8142-3F5C0A27DB53}" destId="{AB624427-DA97-4222-9F33-70F3BFA77AAC}" srcOrd="2" destOrd="0" presId="urn:microsoft.com/office/officeart/2005/8/layout/orgChart1"/>
    <dgm:cxn modelId="{77599476-D6A2-4D8F-9966-15757690AABD}" type="presParOf" srcId="{AF27AA00-1830-4E9C-8142-3F5C0A27DB53}" destId="{9DD9F901-F02E-4FAB-99A5-022227B96D3A}" srcOrd="3" destOrd="0" presId="urn:microsoft.com/office/officeart/2005/8/layout/orgChart1"/>
    <dgm:cxn modelId="{716AAC67-3243-4473-A6D5-EB58DBD17912}" type="presParOf" srcId="{9DD9F901-F02E-4FAB-99A5-022227B96D3A}" destId="{69E22EF1-B1B5-480D-804F-0A1FBF49B880}" srcOrd="0" destOrd="0" presId="urn:microsoft.com/office/officeart/2005/8/layout/orgChart1"/>
    <dgm:cxn modelId="{138939EF-4C64-400C-AD3D-D455E2CE0078}" type="presParOf" srcId="{69E22EF1-B1B5-480D-804F-0A1FBF49B880}" destId="{5718ECD4-8812-4299-B454-5327D01AE04B}" srcOrd="0" destOrd="0" presId="urn:microsoft.com/office/officeart/2005/8/layout/orgChart1"/>
    <dgm:cxn modelId="{6662514A-67F1-40A0-A41F-C0AF9292B8B6}" type="presParOf" srcId="{69E22EF1-B1B5-480D-804F-0A1FBF49B880}" destId="{3B6D3707-443E-4E49-BD62-749DF98F3C5B}" srcOrd="1" destOrd="0" presId="urn:microsoft.com/office/officeart/2005/8/layout/orgChart1"/>
    <dgm:cxn modelId="{671FAA44-D258-4A2D-8A4C-AE36649AC420}" type="presParOf" srcId="{9DD9F901-F02E-4FAB-99A5-022227B96D3A}" destId="{377F1EA9-F5EC-44EC-BA36-A119DCCE8F29}" srcOrd="1" destOrd="0" presId="urn:microsoft.com/office/officeart/2005/8/layout/orgChart1"/>
    <dgm:cxn modelId="{030F5F54-1BF2-49AC-8B94-54ED9D3FE721}" type="presParOf" srcId="{9DD9F901-F02E-4FAB-99A5-022227B96D3A}" destId="{029EBD58-92F6-4D0A-BD20-107CFE95FE92}" srcOrd="2" destOrd="0" presId="urn:microsoft.com/office/officeart/2005/8/layout/orgChart1"/>
    <dgm:cxn modelId="{41B8BE62-C05D-4D8D-B68F-E4C4C27F6337}" type="presParOf" srcId="{D2A7EBB6-2AF7-4503-91C3-2455B9C6CB41}" destId="{B8CFA4B7-0D87-4133-A73C-24D8077000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341D-850E-486E-9EF2-448F569B1680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44E85-4C8A-4D65-83B4-0AFB7822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07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44E85-4C8A-4D65-83B4-0AFB78222D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6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Screenshot of guardrail mapped by computer</a:t>
            </a:r>
            <a:r>
              <a:rPr lang="en-US" baseline="0" dirty="0" smtClean="0"/>
              <a:t> (purple), and guardrail as mapped on the ground by KYTC personnel (blue).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44E85-4C8A-4D65-83B4-0AFB78222D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25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 that</a:t>
            </a:r>
            <a:r>
              <a:rPr lang="en-US" baseline="0" dirty="0" smtClean="0"/>
              <a:t> computer does not fail to map guardrail on these ramps because of inaccuracy, but because there are no photos to classify.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44E85-4C8A-4D65-83B4-0AFB78222D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81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KYTC</a:t>
            </a:r>
            <a:r>
              <a:rPr lang="en-US" baseline="0" dirty="0" smtClean="0"/>
              <a:t> personnel has not mapped guardrail here yet, but the computer correctly detected guardrail. However, the computer did not map guardrail consistently along this road because of poor photo quality.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44E85-4C8A-4D65-83B4-0AFB78222D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46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</a:t>
            </a:r>
            <a:r>
              <a:rPr lang="en-US" baseline="0" dirty="0" smtClean="0"/>
              <a:t>s GPS points mapped on the ground, using a Trimble </a:t>
            </a:r>
            <a:r>
              <a:rPr lang="en-US" baseline="0" dirty="0" err="1" smtClean="0"/>
              <a:t>GeoExplorer</a:t>
            </a:r>
            <a:r>
              <a:rPr lang="en-US" baseline="0" dirty="0" smtClean="0"/>
              <a:t> 6000 and </a:t>
            </a:r>
            <a:r>
              <a:rPr lang="en-US" baseline="0" dirty="0" err="1" smtClean="0"/>
              <a:t>TerraSync</a:t>
            </a:r>
            <a:r>
              <a:rPr lang="en-US" baseline="0" dirty="0" smtClean="0"/>
              <a:t> Software. Corrected in real time using KYCORS network to attain sub-foot accuracy. Lines in blue mapped by KYTC personnel using Esri Collector deployed on iOS devices, via windshield survey. Esri Collector accuracy varies. Machine learning maps using </a:t>
            </a:r>
            <a:r>
              <a:rPr lang="en-US" baseline="0" dirty="0" err="1" smtClean="0"/>
              <a:t>lat</a:t>
            </a:r>
            <a:r>
              <a:rPr lang="en-US" baseline="0" dirty="0" smtClean="0"/>
              <a:t>/long coordinates obtained from photos.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44E85-4C8A-4D65-83B4-0AFB78222D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05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see the GPS</a:t>
            </a:r>
            <a:r>
              <a:rPr lang="en-US" baseline="0" dirty="0" smtClean="0"/>
              <a:t> points mapped right on top of the starting and ending points of the guardrail in the aerial imagery.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44E85-4C8A-4D65-83B4-0AFB78222D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3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ED37FFB-5995-4572-8DC4-02CBC1EDA1B8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37E8-46A4-4E24-A4D1-2C4058EDF0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41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7FFB-5995-4572-8DC4-02CBC1EDA1B8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37E8-46A4-4E24-A4D1-2C4058EDF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8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7FFB-5995-4572-8DC4-02CBC1EDA1B8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37E8-46A4-4E24-A4D1-2C4058EDF0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51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7FFB-5995-4572-8DC4-02CBC1EDA1B8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37E8-46A4-4E24-A4D1-2C4058EDF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5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7FFB-5995-4572-8DC4-02CBC1EDA1B8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37E8-46A4-4E24-A4D1-2C4058EDF0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21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7FFB-5995-4572-8DC4-02CBC1EDA1B8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37E8-46A4-4E24-A4D1-2C4058EDF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3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7FFB-5995-4572-8DC4-02CBC1EDA1B8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37E8-46A4-4E24-A4D1-2C4058EDF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2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7FFB-5995-4572-8DC4-02CBC1EDA1B8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37E8-46A4-4E24-A4D1-2C4058EDF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7FFB-5995-4572-8DC4-02CBC1EDA1B8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37E8-46A4-4E24-A4D1-2C4058EDF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6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7FFB-5995-4572-8DC4-02CBC1EDA1B8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37E8-46A4-4E24-A4D1-2C4058EDF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7FFB-5995-4572-8DC4-02CBC1EDA1B8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37E8-46A4-4E24-A4D1-2C4058EDF0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75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ED37FFB-5995-4572-8DC4-02CBC1EDA1B8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A437E8-46A4-4E24-A4D1-2C4058EDF0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2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kytranscenter.maps.arcgis.com/home/webmap/viewer.html?webmap=2be73d7f8e35435e9e2cb7eab46e4997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33BNcnlxd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 KY guardrail detection by machine learning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KTC / VIS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Failure Case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6422" y="1462417"/>
            <a:ext cx="4724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1: partial guard rail exists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978" y="6337452"/>
            <a:ext cx="583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Value 1 means guard rail, value 0 means no guard rail.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68" y="2362731"/>
            <a:ext cx="2951651" cy="295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551" y="2349178"/>
            <a:ext cx="2951651" cy="295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634" y="2349178"/>
            <a:ext cx="2951651" cy="295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175272" y="1523972"/>
            <a:ext cx="4360489" cy="40011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occurrence: 13/61= 21.3%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2843" y="5498693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= 0.020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1870" y="5498693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= 0.140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61885" y="5512980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= 0.254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0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Failure Case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6422" y="1462417"/>
            <a:ext cx="5714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2: affected by construction or car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93" y="2348446"/>
            <a:ext cx="2951651" cy="295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149" y="2348444"/>
            <a:ext cx="2951651" cy="295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499" y="2348445"/>
            <a:ext cx="2951651" cy="295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7175272" y="1523972"/>
            <a:ext cx="436048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occurrence: 13/61= 21.3%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7978" y="6337452"/>
            <a:ext cx="583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Value 1 means guard rail, value 0 means no guard rail.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2843" y="5498693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= 0.988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1870" y="5498693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= 0.824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1885" y="5512980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= 0.900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6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Failure Case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6422" y="1462417"/>
            <a:ext cx="5771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3: mistaken with stone guard rail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6181" y="2345588"/>
            <a:ext cx="2964558" cy="2964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607" y="2345588"/>
            <a:ext cx="2964558" cy="2964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93" y="2348444"/>
            <a:ext cx="2964558" cy="2964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7175272" y="1523972"/>
            <a:ext cx="436048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occurrence: 21/61= 34.4%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978" y="6337452"/>
            <a:ext cx="583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Value 1 means guard rail, value 0 means no guard rail.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2843" y="5498693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= 0.999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1870" y="5498693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= 0.082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61885" y="5512980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= 0.602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4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Failure Case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6422" y="1462417"/>
            <a:ext cx="6449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4: complex or unfamiliar environment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782" y="2362730"/>
            <a:ext cx="2951651" cy="295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619" y="2362731"/>
            <a:ext cx="2951651" cy="295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221" y="2362731"/>
            <a:ext cx="2951651" cy="295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883940" y="2036273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far from guard rail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18294" y="2036273"/>
            <a:ext cx="296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xists analogous cobbled road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63506" y="2036273"/>
            <a:ext cx="205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shadow region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70572" y="1523972"/>
            <a:ext cx="436048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occurrence: 14/61= 23.0%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978" y="6337452"/>
            <a:ext cx="583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Value 1 means guard rail, value 0 means no guard rail.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02843" y="5498693"/>
            <a:ext cx="255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= 0.425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1870" y="5498693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= 0.730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61885" y="5512980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= 0.359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3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Mask Predicting Result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844226"/>
              </p:ext>
            </p:extLst>
          </p:nvPr>
        </p:nvGraphicFramePr>
        <p:xfrm>
          <a:off x="463605" y="3130634"/>
          <a:ext cx="6276732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8985">
                  <a:extLst>
                    <a:ext uri="{9D8B030D-6E8A-4147-A177-3AD203B41FA5}">
                      <a16:colId xmlns:a16="http://schemas.microsoft.com/office/drawing/2014/main" xmlns="" val="402007332"/>
                    </a:ext>
                  </a:extLst>
                </a:gridCol>
                <a:gridCol w="1732084">
                  <a:extLst>
                    <a:ext uri="{9D8B030D-6E8A-4147-A177-3AD203B41FA5}">
                      <a16:colId xmlns:a16="http://schemas.microsoft.com/office/drawing/2014/main" xmlns="" val="1277590418"/>
                    </a:ext>
                  </a:extLst>
                </a:gridCol>
                <a:gridCol w="2215663">
                  <a:extLst>
                    <a:ext uri="{9D8B030D-6E8A-4147-A177-3AD203B41FA5}">
                      <a16:colId xmlns:a16="http://schemas.microsoft.com/office/drawing/2014/main" xmlns="" val="1904028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Accuracy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Rate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87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&gt;90%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2062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68.7%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1684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- 90%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227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7.57%</a:t>
                      </a:r>
                      <a:endParaRPr lang="en-US" sz="28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8025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 50%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711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23.7%</a:t>
                      </a:r>
                      <a:endParaRPr lang="en-US" sz="28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5550822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37606532"/>
              </p:ext>
            </p:extLst>
          </p:nvPr>
        </p:nvGraphicFramePr>
        <p:xfrm>
          <a:off x="6439011" y="1565539"/>
          <a:ext cx="6108700" cy="5292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42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 Case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56" y="1913324"/>
            <a:ext cx="3810000" cy="381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742" y="1913324"/>
            <a:ext cx="3810000" cy="381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42" y="1913324"/>
            <a:ext cx="3810000" cy="381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90172" y="6008692"/>
            <a:ext cx="1100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Note: 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green – match region;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red: missing region;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blue: redundant region</a:t>
            </a:r>
            <a:endParaRPr lang="zh-CN" altLang="en-US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061" y="1901162"/>
            <a:ext cx="3810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7832" y="1901162"/>
            <a:ext cx="3810000" cy="381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32" y="1901162"/>
            <a:ext cx="3810000" cy="381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90172" y="6008692"/>
            <a:ext cx="1100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Note: 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green – match region;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red: missing region;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blue: redundant region</a:t>
            </a:r>
            <a:endParaRPr lang="zh-CN" altLang="en-US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Post-processing Framework with trained model and ArcGIS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Yongwook</a:t>
            </a:r>
            <a:r>
              <a:rPr lang="en-US" dirty="0" smtClean="0"/>
              <a:t> Song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181060" y="3396916"/>
            <a:ext cx="3849757" cy="200950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Post-Processing framework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445810" y="3564645"/>
            <a:ext cx="2456597" cy="1645920"/>
          </a:xfrm>
          <a:prstGeom prst="flowChartMagneticDisk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Video Log CSV file</a:t>
            </a:r>
          </a:p>
          <a:p>
            <a:pPr algn="ctr"/>
            <a:r>
              <a:rPr lang="en-US" dirty="0" smtClean="0"/>
              <a:t>(GPS / Image URL)</a:t>
            </a:r>
            <a:endParaRPr lang="en-US" dirty="0"/>
          </a:p>
        </p:txBody>
      </p:sp>
      <p:sp>
        <p:nvSpPr>
          <p:cNvPr id="6" name="AutoShape 2" descr="Image result for python"/>
          <p:cNvSpPr>
            <a:spLocks noChangeAspect="1" noChangeArrowheads="1"/>
          </p:cNvSpPr>
          <p:nvPr/>
        </p:nvSpPr>
        <p:spPr bwMode="auto">
          <a:xfrm>
            <a:off x="155575" y="-693738"/>
            <a:ext cx="49339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341" y="2280357"/>
            <a:ext cx="3207589" cy="108342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240893" y="3453754"/>
            <a:ext cx="3730487" cy="51892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Download Image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240893" y="4128144"/>
            <a:ext cx="3730487" cy="51892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Chance of having guardrail (0 ~ 1)</a:t>
            </a:r>
            <a:endParaRPr lang="en-US" dirty="0"/>
          </a:p>
        </p:txBody>
      </p:sp>
      <p:sp>
        <p:nvSpPr>
          <p:cNvPr id="36" name="Striped Right Arrow 35"/>
          <p:cNvSpPr/>
          <p:nvPr/>
        </p:nvSpPr>
        <p:spPr>
          <a:xfrm>
            <a:off x="3161126" y="3981816"/>
            <a:ext cx="762000" cy="821635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240891" y="4802534"/>
            <a:ext cx="3730487" cy="51892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Get information (GPS and etc.)</a:t>
            </a:r>
            <a:endParaRPr lang="en-US" dirty="0"/>
          </a:p>
        </p:txBody>
      </p:sp>
      <p:pic>
        <p:nvPicPr>
          <p:cNvPr id="38" name="Picture 4" descr="Image result for arcgi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9848" y="2385793"/>
            <a:ext cx="1572173" cy="8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Striped Right Arrow 38"/>
          <p:cNvSpPr/>
          <p:nvPr/>
        </p:nvSpPr>
        <p:spPr>
          <a:xfrm>
            <a:off x="8289143" y="3981816"/>
            <a:ext cx="762000" cy="821635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309470" y="3390290"/>
            <a:ext cx="2272930" cy="20095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356034" y="3444614"/>
            <a:ext cx="2173357" cy="5189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ArcGIS Python Library</a:t>
            </a:r>
            <a:endParaRPr lang="en-US" sz="1600" dirty="0"/>
          </a:p>
        </p:txBody>
      </p:sp>
      <p:sp>
        <p:nvSpPr>
          <p:cNvPr id="43" name="Rectangle 42"/>
          <p:cNvSpPr/>
          <p:nvPr/>
        </p:nvSpPr>
        <p:spPr>
          <a:xfrm>
            <a:off x="9356034" y="4128144"/>
            <a:ext cx="2173357" cy="5189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Create Feature</a:t>
            </a:r>
            <a:endParaRPr lang="en-US" sz="1600" dirty="0"/>
          </a:p>
        </p:txBody>
      </p:sp>
      <p:sp>
        <p:nvSpPr>
          <p:cNvPr id="44" name="Rectangle 43"/>
          <p:cNvSpPr/>
          <p:nvPr/>
        </p:nvSpPr>
        <p:spPr>
          <a:xfrm>
            <a:off x="9356033" y="4802534"/>
            <a:ext cx="2173357" cy="5189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Upload to ArcGIS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22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u="sng" dirty="0" smtClean="0"/>
              <a:t>Predict label with trained model for each image in input CSV file</a:t>
            </a:r>
            <a:endParaRPr lang="en-US" sz="2400" b="1" u="sng" dirty="0"/>
          </a:p>
        </p:txBody>
      </p:sp>
      <p:sp>
        <p:nvSpPr>
          <p:cNvPr id="15" name="Rectangle 14"/>
          <p:cNvSpPr/>
          <p:nvPr/>
        </p:nvSpPr>
        <p:spPr>
          <a:xfrm>
            <a:off x="689812" y="1980856"/>
            <a:ext cx="2967790" cy="23421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770022" y="2061067"/>
            <a:ext cx="2823409" cy="360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1: Image URL, Road name …</a:t>
            </a:r>
            <a:endParaRPr lang="en-US" sz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770022" y="2506235"/>
            <a:ext cx="2823409" cy="360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2: Image URL, Road name …</a:t>
            </a:r>
            <a:endParaRPr lang="en-US" sz="1200" dirty="0"/>
          </a:p>
        </p:txBody>
      </p:sp>
      <p:sp>
        <p:nvSpPr>
          <p:cNvPr id="19" name="Rounded Rectangle 18"/>
          <p:cNvSpPr/>
          <p:nvPr/>
        </p:nvSpPr>
        <p:spPr>
          <a:xfrm>
            <a:off x="762002" y="2951403"/>
            <a:ext cx="2823409" cy="360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3: Image URL, Road name …</a:t>
            </a:r>
            <a:endParaRPr lang="en-US" sz="1200" dirty="0"/>
          </a:p>
        </p:txBody>
      </p:sp>
      <p:sp>
        <p:nvSpPr>
          <p:cNvPr id="20" name="Rounded Rectangle 19"/>
          <p:cNvSpPr/>
          <p:nvPr/>
        </p:nvSpPr>
        <p:spPr>
          <a:xfrm>
            <a:off x="762001" y="3396571"/>
            <a:ext cx="2823409" cy="360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4: Image URL, Road name …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4211052" y="2357844"/>
            <a:ext cx="4580021" cy="1975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Download each image by using given URL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Pre-processing (resizing)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Error checking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Predict label with previously trained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Prediction result is value from 0 to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Higher value means input image has higher chance of having guardrail  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4211052" y="1980856"/>
            <a:ext cx="4580021" cy="3769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Python code</a:t>
            </a:r>
            <a:endParaRPr lang="en-US" b="1" dirty="0"/>
          </a:p>
        </p:txBody>
      </p:sp>
      <p:sp>
        <p:nvSpPr>
          <p:cNvPr id="23" name="Right Arrow 22"/>
          <p:cNvSpPr/>
          <p:nvPr/>
        </p:nvSpPr>
        <p:spPr>
          <a:xfrm>
            <a:off x="3701717" y="2979477"/>
            <a:ext cx="465220" cy="40907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344523" y="1980856"/>
            <a:ext cx="2085478" cy="23421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8835188" y="2979477"/>
            <a:ext cx="465220" cy="40907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9440780" y="2061067"/>
            <a:ext cx="1909010" cy="360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1: </a:t>
            </a:r>
            <a:r>
              <a:rPr lang="en-US" sz="1200" dirty="0" smtClean="0">
                <a:solidFill>
                  <a:srgbClr val="FFFF00"/>
                </a:solidFill>
              </a:rPr>
              <a:t>Label prediction </a:t>
            </a:r>
            <a:r>
              <a:rPr lang="en-US" sz="1200" dirty="0" smtClean="0"/>
              <a:t>(0 ~ 1)</a:t>
            </a:r>
            <a:endParaRPr lang="en-US" sz="1200" dirty="0"/>
          </a:p>
        </p:txBody>
      </p:sp>
      <p:sp>
        <p:nvSpPr>
          <p:cNvPr id="28" name="Rounded Rectangle 27"/>
          <p:cNvSpPr/>
          <p:nvPr/>
        </p:nvSpPr>
        <p:spPr>
          <a:xfrm>
            <a:off x="9440780" y="2506235"/>
            <a:ext cx="1909010" cy="360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2: </a:t>
            </a:r>
            <a:r>
              <a:rPr lang="en-US" sz="1200" dirty="0" smtClean="0">
                <a:solidFill>
                  <a:srgbClr val="FFFF00"/>
                </a:solidFill>
              </a:rPr>
              <a:t>Label </a:t>
            </a:r>
            <a:r>
              <a:rPr lang="en-US" sz="1200" dirty="0">
                <a:solidFill>
                  <a:srgbClr val="FFFF00"/>
                </a:solidFill>
              </a:rPr>
              <a:t>prediction </a:t>
            </a:r>
            <a:r>
              <a:rPr lang="en-US" sz="1200" dirty="0"/>
              <a:t>(0 ~ 1)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432760" y="2951403"/>
            <a:ext cx="1909010" cy="360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3: </a:t>
            </a:r>
            <a:r>
              <a:rPr lang="en-US" sz="1200" dirty="0" smtClean="0">
                <a:solidFill>
                  <a:srgbClr val="FFFF00"/>
                </a:solidFill>
              </a:rPr>
              <a:t>Label </a:t>
            </a:r>
            <a:r>
              <a:rPr lang="en-US" sz="1200" dirty="0">
                <a:solidFill>
                  <a:srgbClr val="FFFF00"/>
                </a:solidFill>
              </a:rPr>
              <a:t>prediction </a:t>
            </a:r>
            <a:r>
              <a:rPr lang="en-US" sz="1200" dirty="0"/>
              <a:t>(0 ~ 1)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432759" y="3396571"/>
            <a:ext cx="1909010" cy="360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4: </a:t>
            </a:r>
            <a:r>
              <a:rPr lang="en-US" sz="1200" dirty="0" smtClean="0">
                <a:solidFill>
                  <a:srgbClr val="FFFF00"/>
                </a:solidFill>
              </a:rPr>
              <a:t>Label </a:t>
            </a:r>
            <a:r>
              <a:rPr lang="en-US" sz="1200" dirty="0">
                <a:solidFill>
                  <a:srgbClr val="FFFF00"/>
                </a:solidFill>
              </a:rPr>
              <a:t>prediction </a:t>
            </a:r>
            <a:r>
              <a:rPr lang="en-US" sz="1200" dirty="0"/>
              <a:t>(0 ~ 1)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2000" y="3841740"/>
            <a:ext cx="2823409" cy="360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………….</a:t>
            </a:r>
            <a:endParaRPr lang="en-US" sz="1200" dirty="0"/>
          </a:p>
        </p:txBody>
      </p:sp>
      <p:sp>
        <p:nvSpPr>
          <p:cNvPr id="32" name="Rounded Rectangle 31"/>
          <p:cNvSpPr/>
          <p:nvPr/>
        </p:nvSpPr>
        <p:spPr>
          <a:xfrm>
            <a:off x="9440780" y="3841740"/>
            <a:ext cx="1900989" cy="360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………….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461016" y="161535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CSV file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782552" y="4526589"/>
            <a:ext cx="3276600" cy="1878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6" name="Rounded Rectangle 35"/>
          <p:cNvSpPr/>
          <p:nvPr/>
        </p:nvSpPr>
        <p:spPr>
          <a:xfrm>
            <a:off x="4838702" y="4606800"/>
            <a:ext cx="3156280" cy="3609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1: Image URL, Road name, </a:t>
            </a:r>
            <a:r>
              <a:rPr lang="en-US" sz="1200" dirty="0" smtClean="0">
                <a:solidFill>
                  <a:srgbClr val="FFFF00"/>
                </a:solidFill>
              </a:rPr>
              <a:t>Label prediction </a:t>
            </a:r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37" name="Rounded Rectangle 36"/>
          <p:cNvSpPr/>
          <p:nvPr/>
        </p:nvSpPr>
        <p:spPr>
          <a:xfrm>
            <a:off x="4838702" y="5051968"/>
            <a:ext cx="3156280" cy="3609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2: </a:t>
            </a:r>
            <a:r>
              <a:rPr lang="en-US" sz="1200" dirty="0"/>
              <a:t>Image URL, Road name, </a:t>
            </a:r>
            <a:r>
              <a:rPr lang="en-US" sz="1200" dirty="0">
                <a:solidFill>
                  <a:srgbClr val="FFFF00"/>
                </a:solidFill>
              </a:rPr>
              <a:t>Label prediction </a:t>
            </a:r>
            <a:r>
              <a:rPr lang="en-US" sz="1200" dirty="0"/>
              <a:t>…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830682" y="5497136"/>
            <a:ext cx="3156280" cy="3609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3: </a:t>
            </a:r>
            <a:r>
              <a:rPr lang="en-US" sz="1200" dirty="0"/>
              <a:t>Image URL, Road name, </a:t>
            </a:r>
            <a:r>
              <a:rPr lang="en-US" sz="1200" dirty="0">
                <a:solidFill>
                  <a:srgbClr val="FFFF00"/>
                </a:solidFill>
              </a:rPr>
              <a:t>Label prediction </a:t>
            </a:r>
            <a:r>
              <a:rPr lang="en-US" sz="1200" dirty="0"/>
              <a:t>…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830682" y="5938294"/>
            <a:ext cx="3156280" cy="3609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………….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5293680" y="6421225"/>
            <a:ext cx="241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Post-processed CSV file</a:t>
            </a:r>
            <a:endParaRPr lang="en-US" dirty="0"/>
          </a:p>
        </p:txBody>
      </p:sp>
      <p:sp>
        <p:nvSpPr>
          <p:cNvPr id="42" name="Bent-Up Arrow 41"/>
          <p:cNvSpPr/>
          <p:nvPr/>
        </p:nvSpPr>
        <p:spPr>
          <a:xfrm rot="5400000">
            <a:off x="2708722" y="3752508"/>
            <a:ext cx="1205940" cy="2536658"/>
          </a:xfrm>
          <a:prstGeom prst="bentUpArrow">
            <a:avLst>
              <a:gd name="adj1" fmla="val 13394"/>
              <a:gd name="adj2" fmla="val 17823"/>
              <a:gd name="adj3" fmla="val 2212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Bent-Up Arrow 42"/>
          <p:cNvSpPr/>
          <p:nvPr/>
        </p:nvSpPr>
        <p:spPr>
          <a:xfrm rot="5400000" flipV="1">
            <a:off x="8769632" y="3909920"/>
            <a:ext cx="1205940" cy="2221835"/>
          </a:xfrm>
          <a:prstGeom prst="bentUpArrow">
            <a:avLst>
              <a:gd name="adj1" fmla="val 13394"/>
              <a:gd name="adj2" fmla="val 17823"/>
              <a:gd name="adj3" fmla="val 2212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840513" y="5548563"/>
            <a:ext cx="2509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input CVS with </a:t>
            </a:r>
          </a:p>
          <a:p>
            <a:r>
              <a:rPr lang="en-US" dirty="0" smtClean="0"/>
              <a:t>label prediction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7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" y="216159"/>
            <a:ext cx="7300664" cy="5475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29434" y="900596"/>
            <a:ext cx="5475498" cy="41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14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u="sng" dirty="0" smtClean="0"/>
              <a:t>Predict guardrail lines and upload to ArcGIS </a:t>
            </a:r>
            <a:endParaRPr lang="en-US" sz="2800" b="1" u="sng" dirty="0"/>
          </a:p>
        </p:txBody>
      </p:sp>
      <p:sp>
        <p:nvSpPr>
          <p:cNvPr id="15" name="Rectangle 14"/>
          <p:cNvSpPr/>
          <p:nvPr/>
        </p:nvSpPr>
        <p:spPr>
          <a:xfrm>
            <a:off x="133350" y="2700201"/>
            <a:ext cx="3505202" cy="23421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192002" y="3077189"/>
            <a:ext cx="4580021" cy="1975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Sort records based on road name and sequence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 label prediction values after sorting to create polyline that has continuous label prediction values higher than threshold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 ArcGIS python library to connect database and upload polyline feature to database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92002" y="2700201"/>
            <a:ext cx="4580021" cy="3769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Python code</a:t>
            </a:r>
            <a:endParaRPr lang="en-US" b="1" dirty="0"/>
          </a:p>
        </p:txBody>
      </p:sp>
      <p:sp>
        <p:nvSpPr>
          <p:cNvPr id="23" name="Right Arrow 22"/>
          <p:cNvSpPr/>
          <p:nvPr/>
        </p:nvSpPr>
        <p:spPr>
          <a:xfrm>
            <a:off x="3682667" y="3698822"/>
            <a:ext cx="465220" cy="40907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325472" y="2700201"/>
            <a:ext cx="2724781" cy="23421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8816138" y="3698822"/>
            <a:ext cx="465220" cy="40907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99920" y="2315514"/>
            <a:ext cx="236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Post-processed CSV file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195347" y="2784422"/>
            <a:ext cx="3371013" cy="3609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1: Image URL, Road name, </a:t>
            </a:r>
            <a:r>
              <a:rPr lang="en-US" sz="1200" dirty="0" smtClean="0">
                <a:solidFill>
                  <a:schemeClr val="bg1"/>
                </a:solidFill>
              </a:rPr>
              <a:t>Label prediction </a:t>
            </a:r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39" name="Rounded Rectangle 38"/>
          <p:cNvSpPr/>
          <p:nvPr/>
        </p:nvSpPr>
        <p:spPr>
          <a:xfrm>
            <a:off x="195347" y="3229590"/>
            <a:ext cx="3371013" cy="3609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2: </a:t>
            </a:r>
            <a:r>
              <a:rPr lang="en-US" sz="1200" dirty="0">
                <a:solidFill>
                  <a:schemeClr val="bg1"/>
                </a:solidFill>
              </a:rPr>
              <a:t>Image URL, Road name, Label prediction …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87327" y="3674758"/>
            <a:ext cx="3371013" cy="3609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3: </a:t>
            </a:r>
            <a:r>
              <a:rPr lang="en-US" sz="1200" dirty="0">
                <a:solidFill>
                  <a:schemeClr val="bg1"/>
                </a:solidFill>
              </a:rPr>
              <a:t>Image URL, Road name, Label prediction …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87327" y="4553386"/>
            <a:ext cx="3371013" cy="3609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………….</a:t>
            </a:r>
            <a:endParaRPr lang="en-US" sz="1200" dirty="0"/>
          </a:p>
        </p:txBody>
      </p:sp>
      <p:sp>
        <p:nvSpPr>
          <p:cNvPr id="47" name="Rounded Rectangle 46"/>
          <p:cNvSpPr/>
          <p:nvPr/>
        </p:nvSpPr>
        <p:spPr>
          <a:xfrm>
            <a:off x="195347" y="4115916"/>
            <a:ext cx="3371013" cy="3609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4: </a:t>
            </a:r>
            <a:r>
              <a:rPr lang="en-US" sz="1200" dirty="0">
                <a:solidFill>
                  <a:schemeClr val="bg1"/>
                </a:solidFill>
              </a:rPr>
              <a:t>Image URL, Road name, Label prediction …</a:t>
            </a:r>
          </a:p>
        </p:txBody>
      </p:sp>
      <p:pic>
        <p:nvPicPr>
          <p:cNvPr id="1028" name="Picture 4" descr="Image result for arcgi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1775" y="3467081"/>
            <a:ext cx="1572173" cy="8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44575" y="2724513"/>
            <a:ext cx="265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Upload to ArcGIS </a:t>
            </a:r>
            <a:r>
              <a:rPr lang="en-US" dirty="0" err="1" smtClean="0"/>
              <a:t>webmap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ArcGIS </a:t>
            </a:r>
            <a:r>
              <a:rPr lang="en-US" dirty="0" err="1" smtClean="0"/>
              <a:t>featuremap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Eileen Grady / Brad </a:t>
            </a:r>
            <a:r>
              <a:rPr lang="en-US" dirty="0" err="1" smtClean="0"/>
              <a:t>Rister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6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4" y="282012"/>
            <a:ext cx="12004091" cy="579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61" y="419450"/>
            <a:ext cx="11618478" cy="566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91" y="201335"/>
            <a:ext cx="11733568" cy="5826999"/>
          </a:xfrm>
          <a:prstGeom prst="rect">
            <a:avLst/>
          </a:prstGeom>
        </p:spPr>
      </p:pic>
      <p:pic>
        <p:nvPicPr>
          <p:cNvPr id="1028" name="Picture 4" descr="Image unavail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698" y="2021792"/>
            <a:ext cx="3946642" cy="330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3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29" y="564023"/>
            <a:ext cx="11385542" cy="55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677" b="9560"/>
          <a:stretch/>
        </p:blipFill>
        <p:spPr>
          <a:xfrm>
            <a:off x="347699" y="180270"/>
            <a:ext cx="11489167" cy="57801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562" y="6291743"/>
            <a:ext cx="1139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https://kytranscenter.maps.arcgis.com/home/webmap/viewer.html?webmap=2be73d7f8e35435e9e2cb7eab46e4997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61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3184" y="2604254"/>
            <a:ext cx="3048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>
                <a:hlinkClick r:id="rId2"/>
              </a:rPr>
              <a:t>youtu.be/S33BNcnlxdU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74688" y="1172049"/>
            <a:ext cx="376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future of collection in real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KYTC Photo logging van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Kentucky Transportation operates a fleet of three asset collection vehicles. Automated data collection is conducted annually on the Interstate and NHS routes, and on a two year cycle for all non-NHS routes.  Average yearly collection is 35,000 lane miles.  This data collection includes automated pavement distress, rutting, cross slope, IRI, faulting, curve &amp; grade, GPS data, and roadway images. In addition to network testing, the KYTC also performs IRI acceptance testing for new construction.</a:t>
            </a:r>
          </a:p>
        </p:txBody>
      </p:sp>
      <p:pic>
        <p:nvPicPr>
          <p:cNvPr id="5" name="Picture 2" descr="http://transportation.ky.gov/Maintenance/PublishingImages/VanPic2_edit.jpg"/>
          <p:cNvPicPr preferRelativeResize="0"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31" y="680225"/>
            <a:ext cx="5849686" cy="332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766" y="1551221"/>
            <a:ext cx="5565759" cy="200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 prediction model with CNN (Convolutional Neural Network)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Hao</a:t>
            </a:r>
            <a:r>
              <a:rPr lang="en-US" dirty="0" smtClean="0"/>
              <a:t> Zhu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Preprocessing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51" y="2117433"/>
            <a:ext cx="2486497" cy="208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51" y="4337416"/>
            <a:ext cx="2486497" cy="208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663" y="2109412"/>
            <a:ext cx="2082645" cy="2082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663" y="4369093"/>
            <a:ext cx="2082645" cy="2082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136422" y="1462417"/>
            <a:ext cx="2366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Image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4758" y="1510613"/>
            <a:ext cx="1138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Resize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6955" y="1510613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11294" y="1462417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662" y="2117433"/>
            <a:ext cx="2074624" cy="2074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9254852" y="4377114"/>
            <a:ext cx="2074624" cy="2074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546955" y="2889124"/>
            <a:ext cx="85010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True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6954" y="5148805"/>
            <a:ext cx="94128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786827" y="2702245"/>
            <a:ext cx="679325" cy="912614"/>
          </a:xfrm>
          <a:prstGeom prst="rightArrow">
            <a:avLst>
              <a:gd name="adj1" fmla="val 50000"/>
              <a:gd name="adj2" fmla="val 6610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805061" y="4954108"/>
            <a:ext cx="679325" cy="912614"/>
          </a:xfrm>
          <a:prstGeom prst="rightArrow">
            <a:avLst>
              <a:gd name="adj1" fmla="val 50000"/>
              <a:gd name="adj2" fmla="val 6610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6849446" y="2879882"/>
            <a:ext cx="679325" cy="532462"/>
          </a:xfrm>
          <a:prstGeom prst="rightArrow">
            <a:avLst>
              <a:gd name="adj1" fmla="val 50000"/>
              <a:gd name="adj2" fmla="val 6610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8547550" y="2889124"/>
            <a:ext cx="679325" cy="532462"/>
          </a:xfrm>
          <a:prstGeom prst="rightArrow">
            <a:avLst>
              <a:gd name="adj1" fmla="val 50000"/>
              <a:gd name="adj2" fmla="val 6610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823984" y="5148805"/>
            <a:ext cx="679325" cy="532462"/>
          </a:xfrm>
          <a:prstGeom prst="rightArrow">
            <a:avLst>
              <a:gd name="adj1" fmla="val 50000"/>
              <a:gd name="adj2" fmla="val 661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8528586" y="5148805"/>
            <a:ext cx="679325" cy="532462"/>
          </a:xfrm>
          <a:prstGeom prst="rightArrow">
            <a:avLst>
              <a:gd name="adj1" fmla="val 50000"/>
              <a:gd name="adj2" fmla="val 661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Preprocessing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38171042"/>
              </p:ext>
            </p:extLst>
          </p:nvPr>
        </p:nvGraphicFramePr>
        <p:xfrm>
          <a:off x="2032000" y="8932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823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Line Callout 2 (No Border) 65"/>
          <p:cNvSpPr/>
          <p:nvPr/>
        </p:nvSpPr>
        <p:spPr>
          <a:xfrm>
            <a:off x="10241542" y="2933173"/>
            <a:ext cx="1350234" cy="2252555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1621"/>
              <a:gd name="adj6" fmla="val -52018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Softmax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Label Prediction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3403522" y="2707750"/>
            <a:ext cx="1026695" cy="2598821"/>
          </a:xfrm>
          <a:prstGeom prst="cube">
            <a:avLst>
              <a:gd name="adj" fmla="val 7656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65839"/>
            <a:ext cx="2082645" cy="2082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be 9"/>
          <p:cNvSpPr/>
          <p:nvPr/>
        </p:nvSpPr>
        <p:spPr>
          <a:xfrm>
            <a:off x="6471237" y="3186398"/>
            <a:ext cx="1641393" cy="1717707"/>
          </a:xfrm>
          <a:prstGeom prst="cube">
            <a:avLst>
              <a:gd name="adj" fmla="val 9228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4269107" y="3186398"/>
            <a:ext cx="948575" cy="1820769"/>
          </a:xfrm>
          <a:prstGeom prst="cube">
            <a:avLst>
              <a:gd name="adj" fmla="val 4545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944766" y="3666019"/>
            <a:ext cx="823247" cy="861523"/>
          </a:xfrm>
          <a:prstGeom prst="cube">
            <a:avLst>
              <a:gd name="adj" fmla="val 8448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9265317" y="4096780"/>
            <a:ext cx="320842" cy="344696"/>
          </a:xfrm>
          <a:prstGeom prst="cube">
            <a:avLst>
              <a:gd name="adj" fmla="val 3932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7" idx="0"/>
          </p:cNvCxnSpPr>
          <p:nvPr/>
        </p:nvCxnSpPr>
        <p:spPr>
          <a:xfrm flipV="1">
            <a:off x="1879523" y="2707750"/>
            <a:ext cx="2389584" cy="258089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99841" y="5163472"/>
            <a:ext cx="1403681" cy="143099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be 7"/>
          <p:cNvSpPr/>
          <p:nvPr/>
        </p:nvSpPr>
        <p:spPr>
          <a:xfrm>
            <a:off x="5151778" y="3606102"/>
            <a:ext cx="1310766" cy="981355"/>
          </a:xfrm>
          <a:prstGeom prst="cube">
            <a:avLst>
              <a:gd name="adj" fmla="val 2383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462544" y="3288096"/>
            <a:ext cx="1482222" cy="318007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0" idx="3"/>
          </p:cNvCxnSpPr>
          <p:nvPr/>
        </p:nvCxnSpPr>
        <p:spPr>
          <a:xfrm>
            <a:off x="6264432" y="4587458"/>
            <a:ext cx="270155" cy="316647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5"/>
            <a:endCxn id="12" idx="0"/>
          </p:cNvCxnSpPr>
          <p:nvPr/>
        </p:nvCxnSpPr>
        <p:spPr>
          <a:xfrm>
            <a:off x="8112630" y="3287905"/>
            <a:ext cx="591524" cy="378114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3"/>
            <a:endCxn id="12" idx="3"/>
          </p:cNvCxnSpPr>
          <p:nvPr/>
        </p:nvCxnSpPr>
        <p:spPr>
          <a:xfrm flipV="1">
            <a:off x="6534587" y="4527542"/>
            <a:ext cx="1474038" cy="37656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2" idx="5"/>
            <a:endCxn id="13" idx="0"/>
          </p:cNvCxnSpPr>
          <p:nvPr/>
        </p:nvCxnSpPr>
        <p:spPr>
          <a:xfrm>
            <a:off x="8768013" y="3749016"/>
            <a:ext cx="720811" cy="347764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2" idx="3"/>
            <a:endCxn id="13" idx="3"/>
          </p:cNvCxnSpPr>
          <p:nvPr/>
        </p:nvCxnSpPr>
        <p:spPr>
          <a:xfrm flipV="1">
            <a:off x="8008625" y="4441476"/>
            <a:ext cx="1354027" cy="8606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449969" y="2707750"/>
            <a:ext cx="280708" cy="478648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599807" y="5020801"/>
            <a:ext cx="682292" cy="299819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790394" y="4587458"/>
            <a:ext cx="370077" cy="419703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12522" y="3186392"/>
            <a:ext cx="173024" cy="419709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77246" y="5455632"/>
            <a:ext cx="1404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input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30616" y="5383242"/>
            <a:ext cx="2541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layer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34587" y="4993967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FC/DO layer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935058" y="4666354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555309" y="4523870"/>
            <a:ext cx="75411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400" dirty="0"/>
              <a:t>True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517209" y="3862012"/>
            <a:ext cx="83388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Line Callout 2 (No Border) 65"/>
          <p:cNvSpPr/>
          <p:nvPr/>
        </p:nvSpPr>
        <p:spPr>
          <a:xfrm>
            <a:off x="9518424" y="3284770"/>
            <a:ext cx="2035708" cy="1652048"/>
          </a:xfrm>
          <a:prstGeom prst="callout2">
            <a:avLst>
              <a:gd name="adj1" fmla="val 15867"/>
              <a:gd name="adj2" fmla="val -3654"/>
              <a:gd name="adj3" fmla="val 18750"/>
              <a:gd name="adj4" fmla="val -14829"/>
              <a:gd name="adj5" fmla="val 26577"/>
              <a:gd name="adj6" fmla="val -19860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Softmax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Loss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(Work in Progress)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2126650" y="2966267"/>
            <a:ext cx="766917" cy="1941258"/>
          </a:xfrm>
          <a:prstGeom prst="cube">
            <a:avLst>
              <a:gd name="adj" fmla="val 7656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04" y="3529447"/>
            <a:ext cx="1033926" cy="1033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be 9"/>
          <p:cNvSpPr/>
          <p:nvPr/>
        </p:nvSpPr>
        <p:spPr>
          <a:xfrm>
            <a:off x="4165395" y="3341919"/>
            <a:ext cx="1226082" cy="1283087"/>
          </a:xfrm>
          <a:prstGeom prst="cube">
            <a:avLst>
              <a:gd name="adj" fmla="val 9228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2746941" y="3256860"/>
            <a:ext cx="708563" cy="1360072"/>
          </a:xfrm>
          <a:prstGeom prst="cube">
            <a:avLst>
              <a:gd name="adj" fmla="val 4545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5073475" y="3737681"/>
            <a:ext cx="614946" cy="643537"/>
          </a:xfrm>
          <a:prstGeom prst="cube">
            <a:avLst>
              <a:gd name="adj" fmla="val 8448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7" idx="0"/>
          </p:cNvCxnSpPr>
          <p:nvPr/>
        </p:nvCxnSpPr>
        <p:spPr>
          <a:xfrm flipV="1">
            <a:off x="1298267" y="2975794"/>
            <a:ext cx="1409587" cy="553653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287120" y="4625006"/>
            <a:ext cx="459821" cy="282519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be 7"/>
          <p:cNvSpPr/>
          <p:nvPr/>
        </p:nvSpPr>
        <p:spPr>
          <a:xfrm>
            <a:off x="3417975" y="3590628"/>
            <a:ext cx="979111" cy="733049"/>
          </a:xfrm>
          <a:prstGeom prst="cube">
            <a:avLst>
              <a:gd name="adj" fmla="val 2383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endCxn id="12" idx="3"/>
          </p:cNvCxnSpPr>
          <p:nvPr/>
        </p:nvCxnSpPr>
        <p:spPr>
          <a:xfrm flipV="1">
            <a:off x="4235891" y="4381218"/>
            <a:ext cx="885285" cy="239368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445829" y="3266349"/>
            <a:ext cx="157629" cy="31505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131440" y="4347714"/>
            <a:ext cx="286535" cy="262603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10" idx="2"/>
          </p:cNvCxnSpPr>
          <p:nvPr/>
        </p:nvCxnSpPr>
        <p:spPr>
          <a:xfrm flipH="1">
            <a:off x="4165395" y="4323677"/>
            <a:ext cx="38914" cy="2255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0" idx="0"/>
          </p:cNvCxnSpPr>
          <p:nvPr/>
        </p:nvCxnSpPr>
        <p:spPr>
          <a:xfrm flipV="1">
            <a:off x="4380750" y="3341919"/>
            <a:ext cx="963406" cy="248709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7414" y="5110014"/>
            <a:ext cx="1201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input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82752" y="5107336"/>
            <a:ext cx="2191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layer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27641" y="5128803"/>
            <a:ext cx="186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FC/DO layer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635923" y="2568924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5535926" y="3737681"/>
            <a:ext cx="614946" cy="643537"/>
          </a:xfrm>
          <a:prstGeom prst="cube">
            <a:avLst>
              <a:gd name="adj" fmla="val 8448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5791491" y="3455236"/>
            <a:ext cx="1226082" cy="1283087"/>
          </a:xfrm>
          <a:prstGeom prst="cube">
            <a:avLst>
              <a:gd name="adj" fmla="val 9228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709149" y="3606104"/>
            <a:ext cx="979111" cy="733049"/>
          </a:xfrm>
          <a:prstGeom prst="cube">
            <a:avLst>
              <a:gd name="adj" fmla="val 2383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7683091" y="3299222"/>
            <a:ext cx="708563" cy="1360072"/>
          </a:xfrm>
          <a:prstGeom prst="cube">
            <a:avLst>
              <a:gd name="adj" fmla="val 4545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8296827" y="2966267"/>
            <a:ext cx="695903" cy="1941258"/>
          </a:xfrm>
          <a:prstGeom prst="cube">
            <a:avLst>
              <a:gd name="adj" fmla="val 9022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10" idx="0"/>
            <a:endCxn id="12" idx="0"/>
          </p:cNvCxnSpPr>
          <p:nvPr/>
        </p:nvCxnSpPr>
        <p:spPr>
          <a:xfrm>
            <a:off x="5344156" y="3341919"/>
            <a:ext cx="296564" cy="395762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35" idx="0"/>
          </p:cNvCxnSpPr>
          <p:nvPr/>
        </p:nvCxnSpPr>
        <p:spPr>
          <a:xfrm>
            <a:off x="5642990" y="3718353"/>
            <a:ext cx="460181" cy="19328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2" idx="3"/>
            <a:endCxn id="35" idx="3"/>
          </p:cNvCxnSpPr>
          <p:nvPr/>
        </p:nvCxnSpPr>
        <p:spPr>
          <a:xfrm>
            <a:off x="5121176" y="4381218"/>
            <a:ext cx="462451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5" idx="3"/>
            <a:endCxn id="38" idx="3"/>
          </p:cNvCxnSpPr>
          <p:nvPr/>
        </p:nvCxnSpPr>
        <p:spPr>
          <a:xfrm>
            <a:off x="5583627" y="4381218"/>
            <a:ext cx="255185" cy="357105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5" idx="0"/>
            <a:endCxn id="38" idx="0"/>
          </p:cNvCxnSpPr>
          <p:nvPr/>
        </p:nvCxnSpPr>
        <p:spPr>
          <a:xfrm flipV="1">
            <a:off x="6103171" y="3455236"/>
            <a:ext cx="867081" cy="282445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8" idx="3"/>
          </p:cNvCxnSpPr>
          <p:nvPr/>
        </p:nvCxnSpPr>
        <p:spPr>
          <a:xfrm flipV="1">
            <a:off x="5838812" y="4347714"/>
            <a:ext cx="881055" cy="390609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43" idx="0"/>
          </p:cNvCxnSpPr>
          <p:nvPr/>
        </p:nvCxnSpPr>
        <p:spPr>
          <a:xfrm flipV="1">
            <a:off x="8391654" y="2966267"/>
            <a:ext cx="567060" cy="33968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670429" y="3305949"/>
            <a:ext cx="334715" cy="313098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509403" y="4342675"/>
            <a:ext cx="173688" cy="30888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8081216" y="4659294"/>
            <a:ext cx="229414" cy="23779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2832" y="3815022"/>
            <a:ext cx="1017309" cy="1017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7" name="TextBox 86"/>
          <p:cNvSpPr txBox="1"/>
          <p:nvPr/>
        </p:nvSpPr>
        <p:spPr>
          <a:xfrm>
            <a:off x="6647940" y="5148301"/>
            <a:ext cx="2379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Deconv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layer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Straight Connector 92"/>
          <p:cNvCxnSpPr>
            <a:stCxn id="7" idx="2"/>
            <a:endCxn id="5" idx="3"/>
          </p:cNvCxnSpPr>
          <p:nvPr/>
        </p:nvCxnSpPr>
        <p:spPr>
          <a:xfrm>
            <a:off x="1298267" y="4563373"/>
            <a:ext cx="918258" cy="34415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0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 result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791460"/>
              </p:ext>
            </p:extLst>
          </p:nvPr>
        </p:nvGraphicFramePr>
        <p:xfrm>
          <a:off x="400343" y="2498196"/>
          <a:ext cx="5903495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7894">
                  <a:extLst>
                    <a:ext uri="{9D8B030D-6E8A-4147-A177-3AD203B41FA5}">
                      <a16:colId xmlns:a16="http://schemas.microsoft.com/office/drawing/2014/main" xmlns="" val="402007332"/>
                    </a:ext>
                  </a:extLst>
                </a:gridCol>
                <a:gridCol w="1742138">
                  <a:extLst>
                    <a:ext uri="{9D8B030D-6E8A-4147-A177-3AD203B41FA5}">
                      <a16:colId xmlns:a16="http://schemas.microsoft.com/office/drawing/2014/main" xmlns="" val="1277590418"/>
                    </a:ext>
                  </a:extLst>
                </a:gridCol>
                <a:gridCol w="1803463">
                  <a:extLst>
                    <a:ext uri="{9D8B030D-6E8A-4147-A177-3AD203B41FA5}">
                      <a16:colId xmlns:a16="http://schemas.microsoft.com/office/drawing/2014/main" xmlns="" val="1904028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Rate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87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Overall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3000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1684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Correct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2939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98.0%</a:t>
                      </a:r>
                      <a:endParaRPr lang="en-US" sz="28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8025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Error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2.03%</a:t>
                      </a:r>
                      <a:endParaRPr lang="en-US" sz="28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5550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False Negative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1.10%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2619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 Positive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0.933%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7081021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52579858"/>
              </p:ext>
            </p:extLst>
          </p:nvPr>
        </p:nvGraphicFramePr>
        <p:xfrm>
          <a:off x="6303838" y="1565539"/>
          <a:ext cx="6108700" cy="5292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64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12CC86BF0B59418A9A28F148D04210" ma:contentTypeVersion="1" ma:contentTypeDescription="Create a new document." ma:contentTypeScope="" ma:versionID="bae938c8099f2e511549e868f79fe92a">
  <xsd:schema xmlns:xsd="http://www.w3.org/2001/XMLSchema" xmlns:xs="http://www.w3.org/2001/XMLSchema" xmlns:p="http://schemas.microsoft.com/office/2006/metadata/properties" xmlns:ns2="73650535-4fd3-406b-a6c4-eaed906392d4" targetNamespace="http://schemas.microsoft.com/office/2006/metadata/properties" ma:root="true" ma:fieldsID="f26618319de0826ac14b9e3d876d0433" ns2:_="">
    <xsd:import namespace="73650535-4fd3-406b-a6c4-eaed906392d4"/>
    <xsd:element name="properties">
      <xsd:complexType>
        <xsd:sequence>
          <xsd:element name="documentManagement">
            <xsd:complexType>
              <xsd:all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50535-4fd3-406b-a6c4-eaed906392d4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73650535-4fd3-406b-a6c4-eaed906392d4">2018</Year>
  </documentManagement>
</p:properties>
</file>

<file path=customXml/itemProps1.xml><?xml version="1.0" encoding="utf-8"?>
<ds:datastoreItem xmlns:ds="http://schemas.openxmlformats.org/officeDocument/2006/customXml" ds:itemID="{65A8B7AC-062B-4AA7-B1CE-F03EB6F450D9}"/>
</file>

<file path=customXml/itemProps2.xml><?xml version="1.0" encoding="utf-8"?>
<ds:datastoreItem xmlns:ds="http://schemas.openxmlformats.org/officeDocument/2006/customXml" ds:itemID="{A9D3DAE3-E608-4FFD-9E59-AA694F544577}"/>
</file>

<file path=customXml/itemProps3.xml><?xml version="1.0" encoding="utf-8"?>
<ds:datastoreItem xmlns:ds="http://schemas.openxmlformats.org/officeDocument/2006/customXml" ds:itemID="{CD6B19B7-F314-4F53-95C7-F4CF561EBA34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1046</TotalTime>
  <Words>917</Words>
  <Application>Microsoft Office PowerPoint</Application>
  <PresentationFormat>Widescreen</PresentationFormat>
  <Paragraphs>179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华文仿宋</vt:lpstr>
      <vt:lpstr>Times New Roman</vt:lpstr>
      <vt:lpstr>Tw Cen MT</vt:lpstr>
      <vt:lpstr>Tw Cen MT Condensed</vt:lpstr>
      <vt:lpstr>Wingdings 3</vt:lpstr>
      <vt:lpstr>Integral</vt:lpstr>
      <vt:lpstr>Automatic KY guardrail detection by machine learning</vt:lpstr>
      <vt:lpstr>PowerPoint Presentation</vt:lpstr>
      <vt:lpstr>KYTC Photo logging van</vt:lpstr>
      <vt:lpstr>Train prediction model with CNN (Convolutional Neural Network)</vt:lpstr>
      <vt:lpstr>Data Preprocessing</vt:lpstr>
      <vt:lpstr>Data Preprocessing</vt:lpstr>
      <vt:lpstr>Label Prediction Model</vt:lpstr>
      <vt:lpstr>Mask Predicting Model (Work in Progress)</vt:lpstr>
      <vt:lpstr>Prediction result</vt:lpstr>
      <vt:lpstr>Failure Case</vt:lpstr>
      <vt:lpstr>Failure Case</vt:lpstr>
      <vt:lpstr>Failure Case</vt:lpstr>
      <vt:lpstr>Failure Case</vt:lpstr>
      <vt:lpstr>Mask Predicting Result</vt:lpstr>
      <vt:lpstr>Correct Case</vt:lpstr>
      <vt:lpstr>Failure Case</vt:lpstr>
      <vt:lpstr>Post-processing Framework with trained model and ArcGIS</vt:lpstr>
      <vt:lpstr>Post-Processing framework</vt:lpstr>
      <vt:lpstr>Predict label with trained model for each image in input CSV file</vt:lpstr>
      <vt:lpstr>Predict guardrail lines and upload to ArcGIS </vt:lpstr>
      <vt:lpstr>ArcGIS featuremap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KTC project report</dc:title>
  <dc:creator>Hao</dc:creator>
  <cp:lastModifiedBy>Nowaczyk, Tracy (KYTC)</cp:lastModifiedBy>
  <cp:revision>59</cp:revision>
  <dcterms:created xsi:type="dcterms:W3CDTF">2017-05-02T20:28:37Z</dcterms:created>
  <dcterms:modified xsi:type="dcterms:W3CDTF">2018-02-07T18:30:25Z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0x0101002212CC86BF0B59418A9A28F148D04210</vt:lpwstr>
  </property>
</Properties>
</file>